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3" r:id="rId5"/>
    <p:sldId id="259" r:id="rId6"/>
    <p:sldId id="260" r:id="rId7"/>
    <p:sldId id="266" r:id="rId8"/>
    <p:sldId id="267" r:id="rId9"/>
    <p:sldId id="261" r:id="rId10"/>
    <p:sldId id="26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A8F48-3F9F-48CA-915C-4107446825FE}" type="datetimeFigureOut">
              <a:rPr lang="cs-CZ" smtClean="0"/>
              <a:pPr/>
              <a:t>31.1.2012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F252B-564D-49D1-ABB8-1AD86D2145B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-2" y="-27384"/>
            <a:ext cx="9144001" cy="6885384"/>
          </a:xfrm>
          <a:prstGeom prst="rect">
            <a:avLst/>
          </a:prstGeom>
          <a:noFill/>
        </p:spPr>
      </p:pic>
      <p:sp>
        <p:nvSpPr>
          <p:cNvPr id="4" name="Zaoblený obdélník 3"/>
          <p:cNvSpPr/>
          <p:nvPr/>
        </p:nvSpPr>
        <p:spPr>
          <a:xfrm flipH="1" flipV="1">
            <a:off x="183827" y="404664"/>
            <a:ext cx="8852669" cy="2160240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3" name="Obdélník 2"/>
          <p:cNvSpPr/>
          <p:nvPr/>
        </p:nvSpPr>
        <p:spPr>
          <a:xfrm>
            <a:off x="1154598" y="400596"/>
            <a:ext cx="6850593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Obsah „C</a:t>
            </a:r>
            <a:r>
              <a:rPr lang="cs-CZ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“ a vody</a:t>
            </a:r>
          </a:p>
          <a:p>
            <a:pPr algn="ctr"/>
            <a:r>
              <a:rPr lang="cs-CZ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cs-CZ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v listech </a:t>
            </a:r>
            <a:endParaRPr lang="cs-CZ" sz="7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971600" y="3068960"/>
            <a:ext cx="3672408" cy="1800200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5" name="TextovéPole 4"/>
          <p:cNvSpPr txBox="1"/>
          <p:nvPr/>
        </p:nvSpPr>
        <p:spPr>
          <a:xfrm>
            <a:off x="1115616" y="3284984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Zpracovali - Jakub </a:t>
            </a:r>
            <a:r>
              <a:rPr lang="cs-CZ" dirty="0" err="1" smtClean="0">
                <a:solidFill>
                  <a:schemeClr val="tx2">
                    <a:lumMod val="50000"/>
                  </a:schemeClr>
                </a:solidFill>
              </a:rPr>
              <a:t>Matušík</a:t>
            </a: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  - Vojtěch </a:t>
            </a:r>
            <a:r>
              <a:rPr lang="cs-CZ" dirty="0" err="1" smtClean="0">
                <a:solidFill>
                  <a:schemeClr val="tx2">
                    <a:lumMod val="50000"/>
                  </a:schemeClr>
                </a:solidFill>
              </a:rPr>
              <a:t>Lode</a:t>
            </a: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  - Richard </a:t>
            </a:r>
            <a:r>
              <a:rPr lang="cs-CZ" dirty="0" err="1" smtClean="0">
                <a:solidFill>
                  <a:schemeClr val="tx2">
                    <a:lumMod val="50000"/>
                  </a:schemeClr>
                </a:solidFill>
              </a:rPr>
              <a:t>Sukovič</a:t>
            </a: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  - Kristýna Laštovková</a:t>
            </a:r>
          </a:p>
          <a:p>
            <a:r>
              <a:rPr lang="cs-CZ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  - </a:t>
            </a:r>
            <a:r>
              <a:rPr lang="cs-CZ" dirty="0">
                <a:solidFill>
                  <a:schemeClr val="tx2">
                    <a:lumMod val="50000"/>
                  </a:schemeClr>
                </a:solidFill>
              </a:rPr>
              <a:t>E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liška </a:t>
            </a:r>
            <a:r>
              <a:rPr lang="cs-CZ" dirty="0" err="1" smtClean="0">
                <a:solidFill>
                  <a:schemeClr val="tx2">
                    <a:lumMod val="50000"/>
                  </a:schemeClr>
                </a:solidFill>
              </a:rPr>
              <a:t>Zuzáková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124" name="Picture 4" descr="http://www.wallpaper.cz/primo/ir2/list_palmy--400x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933056"/>
            <a:ext cx="3452069" cy="23042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-1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3131840" y="548680"/>
            <a:ext cx="2952328" cy="1080120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3563887" y="653787"/>
            <a:ext cx="214084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Diskuse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899592" y="3227497"/>
            <a:ext cx="7560840" cy="1641664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6" name="TextovéPole 5"/>
          <p:cNvSpPr txBox="1"/>
          <p:nvPr/>
        </p:nvSpPr>
        <p:spPr>
          <a:xfrm>
            <a:off x="1187624" y="3429000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3573016"/>
            <a:ext cx="705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Naše vyslovená hypotéza se  nám potvrdila. Největší obsah uhlíku má smrk, nejmenší má pelargonie. Druhá hypotéza se nám také potvrdila. Nejvíce vody v listech má pelargonie.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1331640" y="476672"/>
            <a:ext cx="6408712" cy="115212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1758295" y="620688"/>
            <a:ext cx="578722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Co bylo naším úkolem</a:t>
            </a:r>
            <a:endParaRPr lang="cs-CZ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971600" y="2996952"/>
            <a:ext cx="7776865" cy="2664296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7" name="TextovéPole 6"/>
          <p:cNvSpPr txBox="1"/>
          <p:nvPr/>
        </p:nvSpPr>
        <p:spPr>
          <a:xfrm>
            <a:off x="1259632" y="3212976"/>
            <a:ext cx="727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3600" dirty="0" smtClean="0"/>
              <a:t> Zjistěte a porovnejte obsah „C“ a vody v různých druzích listu.</a:t>
            </a:r>
          </a:p>
          <a:p>
            <a:pPr>
              <a:buBlip>
                <a:blip r:embed="rId3"/>
              </a:buBlip>
            </a:pPr>
            <a:r>
              <a:rPr lang="cs-CZ" sz="3600" dirty="0"/>
              <a:t> </a:t>
            </a:r>
            <a:r>
              <a:rPr lang="cs-CZ" sz="3600" dirty="0" smtClean="0"/>
              <a:t>Proveďte příčný řez daných vzorků a porovnejte stavbu listu</a:t>
            </a:r>
          </a:p>
          <a:p>
            <a:pPr>
              <a:buBlip>
                <a:blip r:embed="rId3"/>
              </a:buBlip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3059832" y="476672"/>
            <a:ext cx="3240360" cy="115212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3398364" y="620688"/>
            <a:ext cx="250709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Pomůcky</a:t>
            </a:r>
            <a:endParaRPr lang="cs-CZ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1115616" y="2780928"/>
            <a:ext cx="7344816" cy="2736305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3052698"/>
            <a:ext cx="727280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000" dirty="0" smtClean="0"/>
              <a:t> Listy břečtanu obecného, smrku pichlavého, pelargonie </a:t>
            </a:r>
            <a:r>
              <a:rPr lang="cs-CZ" sz="2000" dirty="0" err="1" smtClean="0"/>
              <a:t>páskaté</a:t>
            </a:r>
            <a:endParaRPr lang="cs-CZ" sz="2000" dirty="0" smtClean="0"/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Váhy 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Mikrovlnná trouba – vysušení vzorků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Filtrační papír – vysoušení vzorků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Žiletka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Mikroskop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 smtClean="0"/>
              <a:t> </a:t>
            </a:r>
            <a:r>
              <a:rPr lang="cs-CZ" sz="2000" dirty="0" err="1" smtClean="0"/>
              <a:t>Petriho</a:t>
            </a:r>
            <a:r>
              <a:rPr lang="cs-CZ" sz="2000" dirty="0" smtClean="0"/>
              <a:t> Miska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2735288" y="476672"/>
            <a:ext cx="3708920" cy="115212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3173972" y="620688"/>
            <a:ext cx="295587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Druhy listů</a:t>
            </a:r>
            <a:endParaRPr lang="cs-CZ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3347864" y="4437112"/>
            <a:ext cx="2880321" cy="1944217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6" name="TextovéPole 5"/>
          <p:cNvSpPr txBox="1"/>
          <p:nvPr/>
        </p:nvSpPr>
        <p:spPr>
          <a:xfrm>
            <a:off x="3707905" y="4730369"/>
            <a:ext cx="20882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dirty="0"/>
              <a:t> </a:t>
            </a:r>
            <a:r>
              <a:rPr lang="cs-CZ" sz="2800" dirty="0" smtClean="0"/>
              <a:t>Muškát </a:t>
            </a:r>
          </a:p>
          <a:p>
            <a:pPr>
              <a:buBlip>
                <a:blip r:embed="rId3"/>
              </a:buBlip>
            </a:pPr>
            <a:r>
              <a:rPr lang="cs-CZ" sz="2800" dirty="0"/>
              <a:t> </a:t>
            </a:r>
            <a:r>
              <a:rPr lang="cs-CZ" sz="2800" dirty="0" smtClean="0"/>
              <a:t>Břečťan</a:t>
            </a:r>
          </a:p>
          <a:p>
            <a:pPr>
              <a:buBlip>
                <a:blip r:embed="rId3"/>
              </a:buBlip>
            </a:pPr>
            <a:r>
              <a:rPr lang="cs-CZ" sz="2800" dirty="0"/>
              <a:t> </a:t>
            </a:r>
            <a:r>
              <a:rPr lang="cs-CZ" sz="2800" dirty="0" smtClean="0"/>
              <a:t>Smrk</a:t>
            </a:r>
          </a:p>
          <a:p>
            <a:pPr>
              <a:buBlip>
                <a:blip r:embed="rId3"/>
              </a:buBlip>
            </a:pPr>
            <a:endParaRPr lang="cs-CZ" dirty="0" smtClean="0"/>
          </a:p>
          <a:p>
            <a:endParaRPr lang="cs-CZ" dirty="0"/>
          </a:p>
        </p:txBody>
      </p:sp>
      <p:pic>
        <p:nvPicPr>
          <p:cNvPr id="19458" name="Picture 2" descr="http://www.garten.cz/images_data/6405-pelargonium-tomentosum-pelargoni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060848"/>
            <a:ext cx="2597873" cy="194421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9460" name="Picture 4" descr="http://botanika.wendys.cz/kytky/prew.php?../foto/O48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2060848"/>
            <a:ext cx="2592288" cy="194421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9462" name="Picture 6" descr="http://www.garten.cz/images_data/2849-picea-glauca-conica-smrk-sivy-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8184" y="2060848"/>
            <a:ext cx="2592288" cy="194839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1331640" y="476672"/>
            <a:ext cx="6408712" cy="115212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2111568" y="620688"/>
            <a:ext cx="508068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Vyslovení hypotézy</a:t>
            </a:r>
            <a:endParaRPr lang="cs-CZ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285108" y="3029770"/>
            <a:ext cx="6984777" cy="2592289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7" name="TextovéPole 6"/>
          <p:cNvSpPr txBox="1"/>
          <p:nvPr/>
        </p:nvSpPr>
        <p:spPr>
          <a:xfrm>
            <a:off x="1717157" y="3415360"/>
            <a:ext cx="727280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dirty="0"/>
              <a:t> </a:t>
            </a:r>
            <a:r>
              <a:rPr lang="cs-CZ" sz="2400" dirty="0" smtClean="0"/>
              <a:t>Největší obsah „C“ v listech má smrk.</a:t>
            </a:r>
          </a:p>
          <a:p>
            <a:endParaRPr lang="cs-CZ" sz="2400" dirty="0" smtClean="0"/>
          </a:p>
          <a:p>
            <a:pPr>
              <a:buFont typeface="Wingdings" pitchFamily="2" charset="2"/>
              <a:buChar char="§"/>
            </a:pPr>
            <a:r>
              <a:rPr lang="cs-CZ" sz="2400" dirty="0"/>
              <a:t> </a:t>
            </a:r>
            <a:r>
              <a:rPr lang="cs-CZ" sz="2400" dirty="0" smtClean="0"/>
              <a:t>Největší množství vody obsahují listy pelargonie </a:t>
            </a:r>
            <a:r>
              <a:rPr lang="cs-CZ" sz="2400" dirty="0" err="1" smtClean="0"/>
              <a:t>páskaté</a:t>
            </a:r>
            <a:endParaRPr lang="cs-CZ" sz="24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2195736" y="476672"/>
            <a:ext cx="4896544" cy="115212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2565410" y="620688"/>
            <a:ext cx="417300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Postup při práci</a:t>
            </a:r>
            <a:endParaRPr lang="cs-CZ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755576" y="2852936"/>
            <a:ext cx="7858892" cy="263147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6" name="TextovéPole 5"/>
          <p:cNvSpPr txBox="1"/>
          <p:nvPr/>
        </p:nvSpPr>
        <p:spPr>
          <a:xfrm>
            <a:off x="1043608" y="3054439"/>
            <a:ext cx="7272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 </a:t>
            </a:r>
            <a:r>
              <a:rPr lang="cs-CZ" sz="2000" dirty="0" smtClean="0"/>
              <a:t>Pomocí váhy určíme hmotnost všech vzorků listů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V mikrovlnné troubě vzorky vysušíme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Změříme hmotnost sušiny vzorků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Pomocí získaných údajů, které jsme zjistili, změříme obsah „C“ v sušině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Od původních hmotností odečteme hmotnost sušin =&gt; tím zjistíme obsah vody v čerstvé hmotnosti vzorků listů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3347864" y="476672"/>
            <a:ext cx="2592288" cy="115212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3576750" y="620688"/>
            <a:ext cx="21503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Tabulka</a:t>
            </a:r>
            <a:endParaRPr lang="cs-CZ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971600" y="2564904"/>
          <a:ext cx="7596336" cy="307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056"/>
                <a:gridCol w="1266056"/>
                <a:gridCol w="1266056"/>
                <a:gridCol w="1266056"/>
                <a:gridCol w="1266056"/>
                <a:gridCol w="1266056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Vzorek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Čerstvá</a:t>
                      </a:r>
                      <a:r>
                        <a:rPr lang="cs-CZ" baseline="0" dirty="0" smtClean="0"/>
                        <a:t> hmotnost (g)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Hmotnost sušiny</a:t>
                      </a:r>
                      <a:r>
                        <a:rPr lang="cs-CZ" baseline="0" dirty="0" smtClean="0"/>
                        <a:t> (g)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Obsah vody (%)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Obsah „C“ v sušině (g)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Obsah „C“ v čerstvém</a:t>
                      </a:r>
                      <a:r>
                        <a:rPr lang="cs-CZ" baseline="0" dirty="0" smtClean="0"/>
                        <a:t> listu (%)</a:t>
                      </a:r>
                      <a:endParaRPr lang="cs-CZ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1. Muškát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2,09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0,1125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5,4</a:t>
                      </a:r>
                      <a:endParaRPr lang="cs-CZ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2. Břečťan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2,09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0,86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58,8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0,387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18,52</a:t>
                      </a:r>
                      <a:endParaRPr lang="cs-CZ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3. Smrk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2,09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0,92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0,414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19,81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1115616" y="476672"/>
            <a:ext cx="6984776" cy="115212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1576266" y="620688"/>
            <a:ext cx="615130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Postup mikroskopování</a:t>
            </a:r>
            <a:endParaRPr lang="cs-CZ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899592" y="3227497"/>
            <a:ext cx="7416824" cy="1656184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6" name="TextovéPole 5"/>
          <p:cNvSpPr txBox="1"/>
          <p:nvPr/>
        </p:nvSpPr>
        <p:spPr>
          <a:xfrm>
            <a:off x="1187624" y="3429000"/>
            <a:ext cx="7272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000" dirty="0" smtClean="0"/>
              <a:t> Do misky nalijeme vodu, do které budeme dávat vzorky 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Uděláme příčné řezy všech listů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 smtClean="0"/>
              <a:t>Pozorujeme je pod mikroskopem a děláme nákres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 smtClean="0"/>
              <a:t> Všechny nákresy poté porovnáme 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kinbook.cz/files/goods_user/beny97/palmovy-list/zeleny/palmovy_list_thumb2_big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1" cy="688538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3563888" y="476672"/>
            <a:ext cx="2088232" cy="1152128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4" name="Obdélník 3"/>
          <p:cNvSpPr/>
          <p:nvPr/>
        </p:nvSpPr>
        <p:spPr>
          <a:xfrm>
            <a:off x="3858173" y="620688"/>
            <a:ext cx="158748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Závěr</a:t>
            </a:r>
            <a:endParaRPr lang="cs-CZ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467544" y="2708920"/>
            <a:ext cx="8388424" cy="3096344"/>
          </a:xfrm>
          <a:prstGeom prst="round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/>
          </a:p>
        </p:txBody>
      </p:sp>
      <p:sp>
        <p:nvSpPr>
          <p:cNvPr id="6" name="TextovéPole 5"/>
          <p:cNvSpPr txBox="1"/>
          <p:nvPr/>
        </p:nvSpPr>
        <p:spPr>
          <a:xfrm>
            <a:off x="1187624" y="3429000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115616" y="2924944"/>
            <a:ext cx="72728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Zjistili jsme obsah uhlíku ve vzorcích a porovnali je mezi sebou, podle toho jsme zjistili, že největší obsah „C“ má smrk. Nejmenší obsah „C“ je v pelargonii. Podle těchto poznatků jsme přišli na obsah vody v listech. Největší obsah vody má pelargonie. Při této práci jsme zjistili, že rostliny, které přečkávají zimu, mají méně vody v listech a větší obsah uhlíku v sušině. Změřené hodnoty viz. tabulka. Naším druhým úkolem  bylo mikroskopovat  vzorky všech listů. Podle preparátu jsme zjistili, že smrk má buňky s nejtlustší buněčnou stěnu, ve které se ukládá uhlík. Nákresy z našeho pozorování jsou v příloze.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399</Words>
  <Application>Microsoft Office PowerPoint</Application>
  <PresentationFormat>Předvádění na obrazovce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Ell</dc:creator>
  <cp:lastModifiedBy>Student</cp:lastModifiedBy>
  <cp:revision>21</cp:revision>
  <dcterms:created xsi:type="dcterms:W3CDTF">2012-01-24T08:09:27Z</dcterms:created>
  <dcterms:modified xsi:type="dcterms:W3CDTF">2012-01-31T09:35:14Z</dcterms:modified>
</cp:coreProperties>
</file>